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384" r:id="rId2"/>
    <p:sldId id="258" r:id="rId3"/>
    <p:sldId id="1018" r:id="rId4"/>
    <p:sldId id="962" r:id="rId5"/>
    <p:sldId id="1000" r:id="rId6"/>
    <p:sldId id="1030" r:id="rId7"/>
    <p:sldId id="1017" r:id="rId8"/>
    <p:sldId id="1016" r:id="rId9"/>
    <p:sldId id="963" r:id="rId10"/>
    <p:sldId id="1020" r:id="rId11"/>
    <p:sldId id="1019" r:id="rId12"/>
    <p:sldId id="999" r:id="rId13"/>
    <p:sldId id="1021" r:id="rId14"/>
    <p:sldId id="1022" r:id="rId15"/>
    <p:sldId id="1023" r:id="rId16"/>
    <p:sldId id="1002" r:id="rId17"/>
    <p:sldId id="1024" r:id="rId18"/>
    <p:sldId id="1003" r:id="rId19"/>
    <p:sldId id="1025" r:id="rId20"/>
    <p:sldId id="1026" r:id="rId21"/>
    <p:sldId id="1027" r:id="rId22"/>
    <p:sldId id="1028" r:id="rId23"/>
    <p:sldId id="983" r:id="rId24"/>
    <p:sldId id="1010" r:id="rId25"/>
    <p:sldId id="1031" r:id="rId26"/>
    <p:sldId id="1035" r:id="rId27"/>
    <p:sldId id="1036" r:id="rId28"/>
    <p:sldId id="1037" r:id="rId29"/>
    <p:sldId id="1042" r:id="rId30"/>
    <p:sldId id="1038" r:id="rId31"/>
    <p:sldId id="1043" r:id="rId32"/>
    <p:sldId id="1044" r:id="rId33"/>
    <p:sldId id="1050" r:id="rId34"/>
    <p:sldId id="1045" r:id="rId35"/>
    <p:sldId id="1046" r:id="rId36"/>
    <p:sldId id="1047" r:id="rId37"/>
    <p:sldId id="1049" r:id="rId38"/>
    <p:sldId id="847" r:id="rId39"/>
    <p:sldId id="1051" r:id="rId40"/>
    <p:sldId id="1052" r:id="rId41"/>
    <p:sldId id="1053" r:id="rId42"/>
    <p:sldId id="1039" r:id="rId43"/>
    <p:sldId id="1004" r:id="rId44"/>
    <p:sldId id="1040" r:id="rId45"/>
    <p:sldId id="105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/>
    <p:restoredTop sz="92845"/>
  </p:normalViewPr>
  <p:slideViewPr>
    <p:cSldViewPr snapToGrid="0" snapToObjects="1" showGuides="1">
      <p:cViewPr varScale="1">
        <p:scale>
          <a:sx n="80" d="100"/>
          <a:sy n="80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Sheet1!$A$2:$A$3</c:f>
              <c:numCache>
                <c:formatCode>dd\-mmm</c:formatCode>
                <c:ptCount val="2"/>
                <c:pt idx="0">
                  <c:v>43026</c:v>
                </c:pt>
                <c:pt idx="1">
                  <c:v>43076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-30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79-8043-AFB8-0007484FFE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0700064"/>
        <c:axId val="1540702384"/>
      </c:lineChart>
      <c:dateAx>
        <c:axId val="1540700064"/>
        <c:scaling>
          <c:orientation val="minMax"/>
        </c:scaling>
        <c:delete val="0"/>
        <c:axPos val="b"/>
        <c:numFmt formatCode="d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540702384"/>
        <c:crosses val="autoZero"/>
        <c:auto val="1"/>
        <c:lblOffset val="100"/>
        <c:baseTimeUnit val="months"/>
      </c:dateAx>
      <c:valAx>
        <c:axId val="154070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54070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 i="0">
          <a:latin typeface="Roboto Condensed" panose="02000000000000000000" pitchFamily="2" charset="0"/>
          <a:ea typeface="Roboto Condensed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r>
              <a:rPr lang="en-US"/>
              <a:t>Napoleon’s Grande Armée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8C-E240-8B57-61AD026166D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8C-E240-8B57-61AD026166D3}"/>
              </c:ext>
            </c:extLst>
          </c:dPt>
          <c:cat>
            <c:strRef>
              <c:f>Sheet1!$A$2:$A$3</c:f>
              <c:strCache>
                <c:ptCount val="2"/>
                <c:pt idx="0">
                  <c:v>Died</c:v>
                </c:pt>
                <c:pt idx="1">
                  <c:v>Survived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422000</c:v>
                </c:pt>
                <c:pt idx="1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8C-E240-8B57-61AD02616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 i="0">
          <a:latin typeface="Roboto Condensed" panose="02000000000000000000" pitchFamily="2" charset="0"/>
          <a:ea typeface="Roboto Condensed" panose="02000000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0096A-4480-5B44-B2A9-A0F2C442B9AB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B41BD-57B5-A54A-9189-9B246037CD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1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02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7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86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61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38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variables: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+ army size + direction + date +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7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93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2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34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60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13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2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5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8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7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662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36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73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zonination</a:t>
            </a:r>
            <a:r>
              <a:rPr lang="en-US" dirty="0"/>
              <a:t>/perceptions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67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26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11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3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67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12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56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3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82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89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7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48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8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90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6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8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69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912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734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5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6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7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94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Datasaurus</a:t>
            </a:r>
            <a:r>
              <a:rPr lang="en-US" dirty="0"/>
              <a:t> Dozen: https://</a:t>
            </a:r>
            <a:r>
              <a:rPr lang="en-US" dirty="0" err="1"/>
              <a:t>www.autodeskresearch.com</a:t>
            </a:r>
            <a:r>
              <a:rPr lang="en-US" dirty="0"/>
              <a:t>/publications/</a:t>
            </a:r>
            <a:r>
              <a:rPr lang="en-US" dirty="0" err="1"/>
              <a:t>samestats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56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B41BD-57B5-A54A-9189-9B246037CDD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1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2363"/>
            <a:ext cx="10363200" cy="23876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602038"/>
            <a:ext cx="103632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9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93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214438"/>
            <a:ext cx="10363200" cy="2387600"/>
          </a:xfrm>
        </p:spPr>
        <p:txBody>
          <a:bodyPr anchor="t" anchorCtr="0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602038"/>
            <a:ext cx="103632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8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09738"/>
            <a:ext cx="110426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11042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0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6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9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7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8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825625"/>
            <a:ext cx="11582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F6A17-BF6E-884B-88BC-D58140240EED}" type="datetimeFigureOut">
              <a:rPr lang="en-US" smtClean="0"/>
              <a:t>4/27/18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656BA-1B37-BD44-B528-1EDB0A68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5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 Condensed Light" charset="0"/>
          <a:ea typeface="Roboto Condensed Light" charset="0"/>
          <a:cs typeface="Roboto Condensed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pos="2544">
          <p15:clr>
            <a:srgbClr val="F26B43"/>
          </p15:clr>
        </p15:guide>
        <p15:guide id="5" pos="5136">
          <p15:clr>
            <a:srgbClr val="F26B43"/>
          </p15:clr>
        </p15:guide>
        <p15:guide id="6" pos="72">
          <p15:clr>
            <a:srgbClr val="F26B43"/>
          </p15:clr>
        </p15:guide>
        <p15:guide id="7" pos="192">
          <p15:clr>
            <a:srgbClr val="F26B43"/>
          </p15:clr>
        </p15:guide>
        <p15:guide id="8" pos="7608">
          <p15:clr>
            <a:srgbClr val="F26B43"/>
          </p15:clr>
        </p15:guide>
        <p15:guide id="9" pos="7488">
          <p15:clr>
            <a:srgbClr val="F26B43"/>
          </p15:clr>
        </p15:guide>
        <p15:guide id="10" pos="2448">
          <p15:clr>
            <a:srgbClr val="F26B43"/>
          </p15:clr>
        </p15:guide>
        <p15:guide id="11" pos="2640">
          <p15:clr>
            <a:srgbClr val="F26B43"/>
          </p15:clr>
        </p15:guide>
        <p15:guide id="12" pos="5232">
          <p15:clr>
            <a:srgbClr val="F26B43"/>
          </p15:clr>
        </p15:guide>
        <p15:guide id="13" pos="5040">
          <p15:clr>
            <a:srgbClr val="F26B43"/>
          </p15:clr>
        </p15:guide>
        <p15:guide id="14" pos="1824">
          <p15:clr>
            <a:srgbClr val="F26B43"/>
          </p15:clr>
        </p15:guide>
        <p15:guide id="15" pos="2016">
          <p15:clr>
            <a:srgbClr val="F26B43"/>
          </p15:clr>
        </p15:guide>
        <p15:guide id="16" pos="5664">
          <p15:clr>
            <a:srgbClr val="F26B43"/>
          </p15:clr>
        </p15:guide>
        <p15:guide id="17" pos="5856">
          <p15:clr>
            <a:srgbClr val="F26B43"/>
          </p15:clr>
        </p15:guide>
        <p15:guide id="18" orient="horz" pos="2160">
          <p15:clr>
            <a:srgbClr val="F26B43"/>
          </p15:clr>
        </p15:guide>
        <p15:guide id="19" pos="3940">
          <p15:clr>
            <a:srgbClr val="F26B43"/>
          </p15:clr>
        </p15:guide>
        <p15:guide id="20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74073" y="601376"/>
            <a:ext cx="7024254" cy="2387600"/>
          </a:xfrm>
        </p:spPr>
        <p:txBody>
          <a:bodyPr>
            <a:noAutofit/>
          </a:bodyPr>
          <a:lstStyle/>
          <a:p>
            <a:r>
              <a:rPr lang="en-US" sz="6600" dirty="0"/>
              <a:t>A lightning quick introduction to data visualization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30E6A081-BB4A-7143-820D-0DF759598C9C}"/>
              </a:ext>
            </a:extLst>
          </p:cNvPr>
          <p:cNvSpPr txBox="1">
            <a:spLocks/>
          </p:cNvSpPr>
          <p:nvPr/>
        </p:nvSpPr>
        <p:spPr>
          <a:xfrm>
            <a:off x="7689273" y="601376"/>
            <a:ext cx="4762500" cy="282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Roboto Condensed Light" charset="0"/>
                <a:ea typeface="Roboto Condensed Light" charset="0"/>
                <a:cs typeface="Roboto Condensed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Andrew Heiss, PhD</a:t>
            </a:r>
          </a:p>
          <a:p>
            <a:r>
              <a:rPr lang="en-US" sz="3200" dirty="0"/>
              <a:t>Brigham Young University</a:t>
            </a:r>
          </a:p>
          <a:p>
            <a:r>
              <a:rPr lang="en-US" sz="3200" dirty="0"/>
              <a:t>West Coast Nonprofit Data Conference</a:t>
            </a:r>
          </a:p>
          <a:p>
            <a:r>
              <a:rPr lang="en-US" sz="3200" dirty="0"/>
              <a:t>April 27,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7EA4A-C244-A942-80EA-DA3BB8437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2" y="3494302"/>
            <a:ext cx="6673516" cy="33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1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188468-FB85-5346-85C5-93472A1BCBE5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262D1-7429-B143-8584-6C4531E4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0836"/>
            <a:ext cx="4479871" cy="5938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https://stats.andrewheiss.com/ngo-crackdowns-philanthropy-pilot/03_additional-analysis_files/figure-html/models-coefs-plot-amount-1.png">
            <a:extLst>
              <a:ext uri="{FF2B5EF4-FFF2-40B4-BE49-F238E27FC236}">
                <a16:creationId xmlns:a16="http://schemas.microsoft.com/office/drawing/2014/main" id="{9208C386-5E0A-F540-976D-52A005FAD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08" y="496280"/>
            <a:ext cx="8268392" cy="5167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64331BA0-059A-A044-9F61-4AA134B4B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8" b="9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1" y="469726"/>
            <a:ext cx="634538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The War of 1812 </a:t>
            </a:r>
            <a:r>
              <a:rPr lang="en-US" sz="2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(the European one)</a:t>
            </a:r>
            <a:endParaRPr lang="en-US" sz="4400" b="1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0105A7-5938-A644-BB62-F6918578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2366586"/>
            <a:ext cx="7571767" cy="42151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D05BE3-CBBE-7148-A36B-05D26AF1EECF}"/>
              </a:ext>
            </a:extLst>
          </p:cNvPr>
          <p:cNvSpPr/>
          <p:nvPr/>
        </p:nvSpPr>
        <p:spPr>
          <a:xfrm>
            <a:off x="3200402" y="1448933"/>
            <a:ext cx="3228108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Long distance!</a:t>
            </a:r>
          </a:p>
        </p:txBody>
      </p:sp>
    </p:spTree>
    <p:extLst>
      <p:ext uri="{BB962C8B-B14F-4D97-AF65-F5344CB8AC3E}">
        <p14:creationId xmlns:p14="http://schemas.microsoft.com/office/powerpoint/2010/main" val="43942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1" y="469726"/>
            <a:ext cx="634538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The War of 1812 </a:t>
            </a:r>
            <a:r>
              <a:rPr lang="en-US" sz="2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(the European one)</a:t>
            </a:r>
            <a:endParaRPr lang="en-US" sz="4400" b="1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05BE3-CBBE-7148-A36B-05D26AF1EECF}"/>
              </a:ext>
            </a:extLst>
          </p:cNvPr>
          <p:cNvSpPr/>
          <p:nvPr/>
        </p:nvSpPr>
        <p:spPr>
          <a:xfrm>
            <a:off x="3200402" y="1448933"/>
            <a:ext cx="2272143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Very cold!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3A72DE3-9785-9F4B-8F40-3FC5FA6971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9794936"/>
              </p:ext>
            </p:extLst>
          </p:nvPr>
        </p:nvGraphicFramePr>
        <p:xfrm>
          <a:off x="3200400" y="2366584"/>
          <a:ext cx="8686800" cy="4255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38577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1" y="469726"/>
            <a:ext cx="634538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The War of 1812 </a:t>
            </a:r>
            <a:r>
              <a:rPr lang="en-US" sz="2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(the European one)</a:t>
            </a:r>
            <a:endParaRPr lang="en-US" sz="4400" b="1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05BE3-CBBE-7148-A36B-05D26AF1EECF}"/>
              </a:ext>
            </a:extLst>
          </p:cNvPr>
          <p:cNvSpPr/>
          <p:nvPr/>
        </p:nvSpPr>
        <p:spPr>
          <a:xfrm>
            <a:off x="3200403" y="1448933"/>
            <a:ext cx="20920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Very sad!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8C9E45D-1298-0041-B40A-DF4F799A38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778042"/>
              </p:ext>
            </p:extLst>
          </p:nvPr>
        </p:nvGraphicFramePr>
        <p:xfrm>
          <a:off x="516083" y="2366585"/>
          <a:ext cx="9029700" cy="4491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566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106E4D1-F6A1-6C43-AE53-06ECCF52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" y="169090"/>
            <a:ext cx="12192000" cy="58122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252CE5-AD5B-D34E-B92B-C84CBE207137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5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0" y="296892"/>
            <a:ext cx="89916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Characteristics of graphical excellence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EA8D5E-5426-3943-BEA2-93FA105C1972}"/>
              </a:ext>
            </a:extLst>
          </p:cNvPr>
          <p:cNvSpPr/>
          <p:nvPr/>
        </p:nvSpPr>
        <p:spPr>
          <a:xfrm>
            <a:off x="3240932" y="1214066"/>
            <a:ext cx="753936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1. “... the well-designed presentation of interesting data—a matter of substance, statistics, and design.”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A2B590-A105-F649-8F62-81810F4C2B66}"/>
              </a:ext>
            </a:extLst>
          </p:cNvPr>
          <p:cNvSpPr/>
          <p:nvPr/>
        </p:nvSpPr>
        <p:spPr>
          <a:xfrm>
            <a:off x="3240932" y="2317198"/>
            <a:ext cx="551805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2. Complex ideas communicated with clarity, precision, and efficiency.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EF40AA-78D2-DD48-B4F5-C9EEBD2591D9}"/>
              </a:ext>
            </a:extLst>
          </p:cNvPr>
          <p:cNvSpPr/>
          <p:nvPr/>
        </p:nvSpPr>
        <p:spPr>
          <a:xfrm>
            <a:off x="3240932" y="3420330"/>
            <a:ext cx="8084794" cy="175432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3. That which gives the viewer the greatest number of ideas in the shortest time with the least ink in the smallest space.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2ABC8D-DBD1-0240-A5BF-A2E2FAAA1F8E}"/>
              </a:ext>
            </a:extLst>
          </p:cNvPr>
          <p:cNvSpPr/>
          <p:nvPr/>
        </p:nvSpPr>
        <p:spPr>
          <a:xfrm>
            <a:off x="3240932" y="5323681"/>
            <a:ext cx="4330942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4. Nearly always multivariate.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739D50-C785-2D48-84F3-7A9A9A7F427A}"/>
              </a:ext>
            </a:extLst>
          </p:cNvPr>
          <p:cNvSpPr/>
          <p:nvPr/>
        </p:nvSpPr>
        <p:spPr>
          <a:xfrm>
            <a:off x="3240932" y="5995926"/>
            <a:ext cx="620786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5. Requires telling the truth about the data.</a:t>
            </a:r>
          </a:p>
        </p:txBody>
      </p:sp>
    </p:spTree>
    <p:extLst>
      <p:ext uri="{BB962C8B-B14F-4D97-AF65-F5344CB8AC3E}">
        <p14:creationId xmlns:p14="http://schemas.microsoft.com/office/powerpoint/2010/main" val="28406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0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200400" y="1227334"/>
            <a:ext cx="86868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What makes </a:t>
            </a:r>
            <a:r>
              <a:rPr lang="en-US" sz="44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Minard’s</a:t>
            </a:r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graph so great?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91741-474C-AD47-A15A-6D1809584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558" y="2728494"/>
            <a:ext cx="8311416" cy="16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04800" y="289616"/>
            <a:ext cx="3581400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We forget this!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2F3B75-0827-4846-979C-A5BB18BF8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1655"/>
            <a:ext cx="7074568" cy="53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8659DE7-97F1-CC48-BFA9-14F79C622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0" y="0"/>
            <a:ext cx="8182520" cy="6054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90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0403" y="1978959"/>
            <a:ext cx="4170215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Why visualize data?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200400" y="365125"/>
            <a:ext cx="8686800" cy="1325563"/>
          </a:xfrm>
        </p:spPr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29790-B054-4441-8177-09AD251D31EB}"/>
              </a:ext>
            </a:extLst>
          </p:cNvPr>
          <p:cNvSpPr txBox="1"/>
          <p:nvPr/>
        </p:nvSpPr>
        <p:spPr>
          <a:xfrm>
            <a:off x="3200400" y="3739789"/>
            <a:ext cx="4696691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Aesthetics and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92FF5-4B31-F744-83FE-0E20BF7C5B59}"/>
              </a:ext>
            </a:extLst>
          </p:cNvPr>
          <p:cNvSpPr txBox="1"/>
          <p:nvPr/>
        </p:nvSpPr>
        <p:spPr>
          <a:xfrm>
            <a:off x="3200403" y="2859374"/>
            <a:ext cx="4952997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Types of visualizations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E6575E-3B94-D842-8BDD-FB3AAB084D4A}"/>
              </a:ext>
            </a:extLst>
          </p:cNvPr>
          <p:cNvSpPr txBox="1"/>
          <p:nvPr/>
        </p:nvSpPr>
        <p:spPr>
          <a:xfrm>
            <a:off x="3200400" y="4620204"/>
            <a:ext cx="435032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5"/>
                </a:solidFill>
                <a:latin typeface="Roboto Condensed" charset="0"/>
                <a:ea typeface="Roboto Condensed" charset="0"/>
                <a:cs typeface="Roboto Condensed" charset="0"/>
              </a:rPr>
              <a:t>How do I do all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E3DF6-154A-8043-ADD7-66F28DE45AF1}"/>
              </a:ext>
            </a:extLst>
          </p:cNvPr>
          <p:cNvSpPr txBox="1"/>
          <p:nvPr/>
        </p:nvSpPr>
        <p:spPr>
          <a:xfrm>
            <a:off x="3200400" y="5500619"/>
            <a:ext cx="712123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/>
                </a:solidFill>
                <a:latin typeface="Roboto Condensed" charset="0"/>
                <a:ea typeface="Roboto Condensed" charset="0"/>
                <a:cs typeface="Roboto Condensed" charset="0"/>
              </a:rPr>
              <a:t>Take a sad plot and make it better</a:t>
            </a:r>
          </a:p>
        </p:txBody>
      </p:sp>
    </p:spTree>
    <p:extLst>
      <p:ext uri="{BB962C8B-B14F-4D97-AF65-F5344CB8AC3E}">
        <p14:creationId xmlns:p14="http://schemas.microsoft.com/office/powerpoint/2010/main" val="10146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E22BC-7FCF-9446-862B-7F3C4CCE9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84" y="96252"/>
            <a:ext cx="6031832" cy="603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51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EB5AE-1FF2-4444-AF34-8A14B584D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51" y="160420"/>
            <a:ext cx="5698065" cy="57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6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E86D0F-8433-0F4D-8DED-CD973B66CDCB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1B829E2-96FE-AE46-9C85-B735AD36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9" y="264080"/>
            <a:ext cx="4552601" cy="5700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F1EC1-7C73-AC49-A29A-B13FCF554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568" y="264080"/>
            <a:ext cx="4098802" cy="574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0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696201" cy="2852737"/>
          </a:xfrm>
        </p:spPr>
        <p:txBody>
          <a:bodyPr>
            <a:normAutofit/>
          </a:bodyPr>
          <a:lstStyle/>
          <a:p>
            <a:r>
              <a:rPr lang="en-US" dirty="0"/>
              <a:t>Types of visualizations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5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200400" y="416259"/>
            <a:ext cx="7323221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 visualizations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200400" y="1501624"/>
            <a:ext cx="6232358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Academic-</a:t>
            </a:r>
            <a:r>
              <a:rPr lang="en-US" sz="3200" b="1" dirty="0" err="1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ish</a:t>
            </a:r>
            <a:endParaRPr lang="en-US" sz="3200" b="1" dirty="0">
              <a:solidFill>
                <a:schemeClr val="tx2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Quick scatterplots, histograms, other charts to help understand your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D523C-0568-EA44-82A5-2664CDBA46E7}"/>
              </a:ext>
            </a:extLst>
          </p:cNvPr>
          <p:cNvSpPr/>
          <p:nvPr/>
        </p:nvSpPr>
        <p:spPr>
          <a:xfrm>
            <a:off x="3200400" y="3616659"/>
            <a:ext cx="7451558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 visualizations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B28CE-18F4-8046-82B0-48EFF429AFEC}"/>
              </a:ext>
            </a:extLst>
          </p:cNvPr>
          <p:cNvSpPr/>
          <p:nvPr/>
        </p:nvSpPr>
        <p:spPr>
          <a:xfrm>
            <a:off x="3200399" y="4702024"/>
            <a:ext cx="7323221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Publishable</a:t>
            </a:r>
          </a:p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Consumable by the general public; Vox, NYT, Washington Post, FiveThirtyEight, etc.</a:t>
            </a:r>
          </a:p>
        </p:txBody>
      </p:sp>
    </p:spTree>
    <p:extLst>
      <p:ext uri="{BB962C8B-B14F-4D97-AF65-F5344CB8AC3E}">
        <p14:creationId xmlns:p14="http://schemas.microsoft.com/office/powerpoint/2010/main" val="250516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B741169-FF03-A64A-AF45-2EF1FDD1A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970616"/>
            <a:ext cx="8686800" cy="3192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A23689-14F0-2045-AEB6-457DCA6D76F2}"/>
              </a:ext>
            </a:extLst>
          </p:cNvPr>
          <p:cNvSpPr/>
          <p:nvPr/>
        </p:nvSpPr>
        <p:spPr>
          <a:xfrm>
            <a:off x="6096000" y="1041901"/>
            <a:ext cx="2590799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D4092-6305-A540-A1A4-DC4BC4DF5DE2}"/>
              </a:ext>
            </a:extLst>
          </p:cNvPr>
          <p:cNvSpPr/>
          <p:nvPr/>
        </p:nvSpPr>
        <p:spPr>
          <a:xfrm>
            <a:off x="9296401" y="1041901"/>
            <a:ext cx="2590799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186465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319985"/>
            <a:ext cx="64409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0" y="1283613"/>
            <a:ext cx="7323220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Visualize every variable individually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9573E-610C-4A43-84C6-306E8AEC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233878"/>
            <a:ext cx="4716160" cy="2813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06C5E1-7C87-B642-9250-86D84C23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26" y="2942261"/>
            <a:ext cx="4551652" cy="27527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1A04A0-BD4F-D54D-B191-E2F9FC1F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162319"/>
            <a:ext cx="4300144" cy="25333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FD3952-221E-B246-BAC6-E4E323947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559" y="3284622"/>
            <a:ext cx="4827641" cy="2161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9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319985"/>
            <a:ext cx="6440905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Exploratory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799" y="1283613"/>
            <a:ext cx="9352547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Visualize relationships between each variable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E4363-A593-0740-A77A-CFB4372F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8" y="2373916"/>
            <a:ext cx="6096000" cy="3651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F6ABE-85DA-754A-9637-28F14CA18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6" y="2376815"/>
            <a:ext cx="5984388" cy="364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319985"/>
            <a:ext cx="3581399" cy="15696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1" y="2117287"/>
            <a:ext cx="289560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Annotate and tell a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81A23A-81A2-E744-B76E-EEC014BE3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2" y="0"/>
            <a:ext cx="7074568" cy="61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1" y="319985"/>
            <a:ext cx="3581399" cy="156966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Explanatory data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1" y="2117287"/>
            <a:ext cx="2895600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Annotate and tell a 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6E2EB-6CA4-C342-8936-8CE3DA4BCF5A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28FF8-C6FC-B341-8584-E611BBBD3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84" y="64168"/>
            <a:ext cx="6079958" cy="60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5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E3DF6-154A-8043-ADD7-66F28DE45AF1}"/>
              </a:ext>
            </a:extLst>
          </p:cNvPr>
          <p:cNvSpPr txBox="1"/>
          <p:nvPr/>
        </p:nvSpPr>
        <p:spPr>
          <a:xfrm>
            <a:off x="3200400" y="3075057"/>
            <a:ext cx="8686800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talks.andrewheiss.com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/wcnpd18</a:t>
            </a:r>
          </a:p>
        </p:txBody>
      </p:sp>
    </p:spTree>
    <p:extLst>
      <p:ext uri="{BB962C8B-B14F-4D97-AF65-F5344CB8AC3E}">
        <p14:creationId xmlns:p14="http://schemas.microsoft.com/office/powerpoint/2010/main" val="715311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12821" y="2357353"/>
            <a:ext cx="7451558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Which chart type do I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D523C-0568-EA44-82A5-2664CDBA46E7}"/>
              </a:ext>
            </a:extLst>
          </p:cNvPr>
          <p:cNvSpPr/>
          <p:nvPr/>
        </p:nvSpPr>
        <p:spPr>
          <a:xfrm>
            <a:off x="312821" y="3648743"/>
            <a:ext cx="6360695" cy="923330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datavizcatalogue.com</a:t>
            </a:r>
          </a:p>
        </p:txBody>
      </p:sp>
    </p:spTree>
    <p:extLst>
      <p:ext uri="{BB962C8B-B14F-4D97-AF65-F5344CB8AC3E}">
        <p14:creationId xmlns:p14="http://schemas.microsoft.com/office/powerpoint/2010/main" val="1200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12821" y="303964"/>
            <a:ext cx="6841958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gotchas: multiple y-axes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0B5DD-ACD3-A840-AA39-33D6A862A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1" y="1197327"/>
            <a:ext cx="10098505" cy="48645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0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532C-17C4-AF40-BE20-AAB7CAE2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277"/>
            <a:ext cx="6199614" cy="3505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AA3EE-712B-CC41-B193-063EBCBB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656" y="1729277"/>
            <a:ext cx="5775344" cy="3505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312821" y="303964"/>
            <a:ext cx="6841958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gotchas: multiple y-axes</a:t>
            </a:r>
          </a:p>
        </p:txBody>
      </p:sp>
    </p:spTree>
    <p:extLst>
      <p:ext uri="{BB962C8B-B14F-4D97-AF65-F5344CB8AC3E}">
        <p14:creationId xmlns:p14="http://schemas.microsoft.com/office/powerpoint/2010/main" val="13119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312821" y="303964"/>
            <a:ext cx="6841958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gotchas: multiple y-axes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E90BC-4CD7-ED45-851C-CCF1B21A0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91893"/>
            <a:ext cx="8991600" cy="39962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FBB111-8B1F-7141-94F5-EC739F06BD61}"/>
              </a:ext>
            </a:extLst>
          </p:cNvPr>
          <p:cNvSpPr/>
          <p:nvPr/>
        </p:nvSpPr>
        <p:spPr>
          <a:xfrm>
            <a:off x="304800" y="1140637"/>
            <a:ext cx="7523747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It’s okay if both axes measure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929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6254750" y="2105561"/>
            <a:ext cx="3707397" cy="132343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Dataviz</a:t>
            </a:r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 gotchas: truncated y-axes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58B30DB-F785-1D43-9BB3-DFE99EF5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1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47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304800" y="244676"/>
            <a:ext cx="6529137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Truncation is okay sometimes!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6FF0E-68CD-3044-9FA3-D91918201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9" y="1915843"/>
            <a:ext cx="5586242" cy="3490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A220C-E419-234D-9372-8AF5F4F1D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0" y="1915843"/>
            <a:ext cx="5488071" cy="3490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23B35-FFCB-1249-9AD0-F141B36F1F3A}"/>
              </a:ext>
            </a:extLst>
          </p:cNvPr>
          <p:cNvSpPr/>
          <p:nvPr/>
        </p:nvSpPr>
        <p:spPr>
          <a:xfrm>
            <a:off x="304800" y="1033548"/>
            <a:ext cx="5406189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…when small movements matter</a:t>
            </a:r>
          </a:p>
        </p:txBody>
      </p:sp>
    </p:spTree>
    <p:extLst>
      <p:ext uri="{BB962C8B-B14F-4D97-AF65-F5344CB8AC3E}">
        <p14:creationId xmlns:p14="http://schemas.microsoft.com/office/powerpoint/2010/main" val="342707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304800" y="244676"/>
            <a:ext cx="6529137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Truncation is okay sometimes!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23B35-FFCB-1249-9AD0-F141B36F1F3A}"/>
              </a:ext>
            </a:extLst>
          </p:cNvPr>
          <p:cNvSpPr/>
          <p:nvPr/>
        </p:nvSpPr>
        <p:spPr>
          <a:xfrm>
            <a:off x="304800" y="1033548"/>
            <a:ext cx="5791200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…when zero values are impossible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AD998-65D5-F042-B039-B4408857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15842"/>
            <a:ext cx="5567213" cy="3490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B8A2C-4B0C-3B43-A976-3100D324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50" y="1915842"/>
            <a:ext cx="5545273" cy="34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E68A62-5989-A64C-9400-6D1B99B7125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DA061-2641-C049-94DC-B018F37B4E65}"/>
              </a:ext>
            </a:extLst>
          </p:cNvPr>
          <p:cNvSpPr/>
          <p:nvPr/>
        </p:nvSpPr>
        <p:spPr>
          <a:xfrm>
            <a:off x="304800" y="244676"/>
            <a:ext cx="6529137" cy="707886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Truncation is okay sometimes!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F23B35-FFCB-1249-9AD0-F141B36F1F3A}"/>
              </a:ext>
            </a:extLst>
          </p:cNvPr>
          <p:cNvSpPr/>
          <p:nvPr/>
        </p:nvSpPr>
        <p:spPr>
          <a:xfrm>
            <a:off x="304801" y="1033548"/>
            <a:ext cx="4379494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…but </a:t>
            </a:r>
            <a:r>
              <a:rPr lang="en-US" sz="3200" b="1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never</a:t>
            </a:r>
            <a:r>
              <a:rPr lang="en-US" sz="3200" dirty="0">
                <a:solidFill>
                  <a:schemeClr val="tx2"/>
                </a:solidFill>
                <a:latin typeface="Roboto Condensed" charset="0"/>
                <a:ea typeface="Roboto Condensed" charset="0"/>
                <a:cs typeface="Roboto Condensed" charset="0"/>
              </a:rPr>
              <a:t> on bar charts!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75C23-5D1F-BB42-A155-88953F6A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43" y="1808977"/>
            <a:ext cx="4336057" cy="4195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DB2F99-D48B-CC40-94C6-71D28D229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08977"/>
            <a:ext cx="6828972" cy="419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848601" cy="2852737"/>
          </a:xfrm>
        </p:spPr>
        <p:txBody>
          <a:bodyPr>
            <a:normAutofit/>
          </a:bodyPr>
          <a:lstStyle/>
          <a:p>
            <a:r>
              <a:rPr lang="en-US" dirty="0"/>
              <a:t>Aesthetics and 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6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-27709" y="0"/>
            <a:ext cx="292330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200400" y="251169"/>
            <a:ext cx="1499937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Fonts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200400" y="1176113"/>
            <a:ext cx="80611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Nice sans 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ea typeface="Roboto Condensed" charset="0"/>
                <a:cs typeface="Times New Roman" panose="02020603050405020304" pitchFamily="18" charset="0"/>
              </a:rPr>
              <a:t>serif</a:t>
            </a:r>
            <a:r>
              <a:rPr lang="en-US" sz="36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 fonts; move away from Arial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D523C-0568-EA44-82A5-2664CDBA46E7}"/>
              </a:ext>
            </a:extLst>
          </p:cNvPr>
          <p:cNvSpPr/>
          <p:nvPr/>
        </p:nvSpPr>
        <p:spPr>
          <a:xfrm>
            <a:off x="3200400" y="2212901"/>
            <a:ext cx="4203033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Design principles</a:t>
            </a:r>
          </a:p>
        </p:txBody>
      </p:sp>
      <p:pic>
        <p:nvPicPr>
          <p:cNvPr id="7" name="Picture 6" descr="Screen Shot 2013-09-11 at 22.28.54 PM.png">
            <a:extLst>
              <a:ext uri="{FF2B5EF4-FFF2-40B4-BE49-F238E27FC236}">
                <a16:creationId xmlns:a16="http://schemas.microsoft.com/office/drawing/2014/main" id="{16421C28-3C5F-8F44-BC46-7F83BCC9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510" y="3116357"/>
            <a:ext cx="1964482" cy="26649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439DB2-A125-2744-A302-0D18FED562A3}"/>
              </a:ext>
            </a:extLst>
          </p:cNvPr>
          <p:cNvSpPr txBox="1"/>
          <p:nvPr/>
        </p:nvSpPr>
        <p:spPr>
          <a:xfrm>
            <a:off x="3352322" y="5963199"/>
            <a:ext cx="17813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Contrast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D94B4-B023-7048-85EE-53ED3A6C8FD5}"/>
              </a:ext>
            </a:extLst>
          </p:cNvPr>
          <p:cNvSpPr txBox="1"/>
          <p:nvPr/>
        </p:nvSpPr>
        <p:spPr>
          <a:xfrm>
            <a:off x="5439385" y="5963199"/>
            <a:ext cx="17813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Repetition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104D29-7584-CD47-AA19-286BB5BED940}"/>
              </a:ext>
            </a:extLst>
          </p:cNvPr>
          <p:cNvSpPr txBox="1"/>
          <p:nvPr/>
        </p:nvSpPr>
        <p:spPr>
          <a:xfrm>
            <a:off x="7526448" y="5963199"/>
            <a:ext cx="17813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Alignment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C8357-565C-9445-9AE4-5F873D7321C6}"/>
              </a:ext>
            </a:extLst>
          </p:cNvPr>
          <p:cNvSpPr txBox="1"/>
          <p:nvPr/>
        </p:nvSpPr>
        <p:spPr>
          <a:xfrm>
            <a:off x="9613511" y="5963199"/>
            <a:ext cx="1781368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2400" b="1" dirty="0">
                <a:solidFill>
                  <a:prstClr val="white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Source Sans Pro"/>
              </a:rPr>
              <a:t>Proximity</a:t>
            </a:r>
          </a:p>
        </p:txBody>
      </p:sp>
      <p:pic>
        <p:nvPicPr>
          <p:cNvPr id="15" name="Picture 14" descr="Screen Shot 2013-09-11 at 22.29.01 PM.png">
            <a:extLst>
              <a:ext uri="{FF2B5EF4-FFF2-40B4-BE49-F238E27FC236}">
                <a16:creationId xmlns:a16="http://schemas.microsoft.com/office/drawing/2014/main" id="{BDD22A1A-4C16-2C42-98A0-B19363F10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260" y="3117230"/>
            <a:ext cx="1994908" cy="2700925"/>
          </a:xfrm>
          <a:prstGeom prst="rect">
            <a:avLst/>
          </a:prstGeom>
        </p:spPr>
      </p:pic>
      <p:pic>
        <p:nvPicPr>
          <p:cNvPr id="16" name="Picture 15" descr="Screen Shot 2013-09-11 at 22.29.08 PM.png">
            <a:extLst>
              <a:ext uri="{FF2B5EF4-FFF2-40B4-BE49-F238E27FC236}">
                <a16:creationId xmlns:a16="http://schemas.microsoft.com/office/drawing/2014/main" id="{CF9AFC72-52F3-504E-8719-CDCBAD0E8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19" y="3117230"/>
            <a:ext cx="1945570" cy="2664059"/>
          </a:xfrm>
          <a:prstGeom prst="rect">
            <a:avLst/>
          </a:prstGeom>
        </p:spPr>
      </p:pic>
      <p:pic>
        <p:nvPicPr>
          <p:cNvPr id="17" name="Picture 16" descr="Screen Shot 2013-09-11 at 22.29.14 PM.png">
            <a:extLst>
              <a:ext uri="{FF2B5EF4-FFF2-40B4-BE49-F238E27FC236}">
                <a16:creationId xmlns:a16="http://schemas.microsoft.com/office/drawing/2014/main" id="{8A55C555-28AD-F243-BB6F-C99FB8ACB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76" y="3099130"/>
            <a:ext cx="1981414" cy="268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7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696201" cy="2852737"/>
          </a:xfrm>
        </p:spPr>
        <p:txBody>
          <a:bodyPr>
            <a:normAutofit/>
          </a:bodyPr>
          <a:lstStyle/>
          <a:p>
            <a:r>
              <a:rPr lang="en-US" dirty="0"/>
              <a:t>Why visualize data?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>
            <a:norm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9505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EF6B37-5BF8-C54F-8FE4-A18803CD2C0F}"/>
              </a:ext>
            </a:extLst>
          </p:cNvPr>
          <p:cNvSpPr/>
          <p:nvPr/>
        </p:nvSpPr>
        <p:spPr>
          <a:xfrm>
            <a:off x="304800" y="251169"/>
            <a:ext cx="16764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Colors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0" y="1176113"/>
            <a:ext cx="55245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Be aware of colorblind users!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C8B4CB-D96B-D740-9BE5-01A4312D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00037"/>
            <a:ext cx="5524500" cy="331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1ADA64-E6A1-6C49-896F-B409B9D64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64" y="2300037"/>
            <a:ext cx="5618136" cy="33147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F5C2CA9-9273-574F-9D53-C09830B44A9F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8C6155-4366-E94D-9C12-95BD87FEC06D}"/>
              </a:ext>
            </a:extLst>
          </p:cNvPr>
          <p:cNvSpPr/>
          <p:nvPr/>
        </p:nvSpPr>
        <p:spPr>
          <a:xfrm>
            <a:off x="304800" y="213586"/>
            <a:ext cx="720290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Roboto Condensed" charset="0"/>
                <a:ea typeface="Roboto Condensed" charset="0"/>
                <a:cs typeface="Roboto Condensed" charset="0"/>
              </a:rPr>
              <a:t>Choose universally accessible palettes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5C2CA9-9273-574F-9D53-C09830B44A9F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19D9E26-83F8-5042-A72F-299C2E65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" y="1351819"/>
            <a:ext cx="609187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F7FA0-D423-5448-8471-8B2A2A7F7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127" y="1351819"/>
            <a:ext cx="60918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848601" cy="2852737"/>
          </a:xfrm>
        </p:spPr>
        <p:txBody>
          <a:bodyPr>
            <a:normAutofit/>
          </a:bodyPr>
          <a:lstStyle/>
          <a:p>
            <a:r>
              <a:rPr lang="en-US" dirty="0"/>
              <a:t>How do I do all this?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00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8" name="Picture 14" descr="Image result for d3 logo">
            <a:extLst>
              <a:ext uri="{FF2B5EF4-FFF2-40B4-BE49-F238E27FC236}">
                <a16:creationId xmlns:a16="http://schemas.microsoft.com/office/drawing/2014/main" id="{50BB5CDD-8B8F-334A-B544-3D9EB6C13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852" y="754818"/>
            <a:ext cx="1128295" cy="112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E44BCB-9E2F-8148-891E-6CF9E5C26D4E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DBEC720-53E9-AD4A-8DAA-2ED6D9096373}"/>
              </a:ext>
            </a:extLst>
          </p:cNvPr>
          <p:cNvSpPr/>
          <p:nvPr/>
        </p:nvSpPr>
        <p:spPr>
          <a:xfrm>
            <a:off x="2895600" y="577517"/>
            <a:ext cx="6400800" cy="4668252"/>
          </a:xfrm>
          <a:custGeom>
            <a:avLst/>
            <a:gdLst>
              <a:gd name="connsiteX0" fmla="*/ 0 w 6400800"/>
              <a:gd name="connsiteY0" fmla="*/ 0 h 4668252"/>
              <a:gd name="connsiteX1" fmla="*/ 0 w 6400800"/>
              <a:gd name="connsiteY1" fmla="*/ 4668252 h 4668252"/>
              <a:gd name="connsiteX2" fmla="*/ 6400800 w 6400800"/>
              <a:gd name="connsiteY2" fmla="*/ 4668252 h 4668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0800" h="4668252">
                <a:moveTo>
                  <a:pt x="0" y="0"/>
                </a:moveTo>
                <a:lnTo>
                  <a:pt x="0" y="4668252"/>
                </a:lnTo>
                <a:lnTo>
                  <a:pt x="6400800" y="4668252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7C5D7-B484-7D4B-9D7C-3724906E4C42}"/>
              </a:ext>
            </a:extLst>
          </p:cNvPr>
          <p:cNvSpPr txBox="1"/>
          <p:nvPr/>
        </p:nvSpPr>
        <p:spPr>
          <a:xfrm>
            <a:off x="3696547" y="5489582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Barrier to entry (amount of coding required)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343BB-B53F-E346-9824-BB4FAE6FF655}"/>
              </a:ext>
            </a:extLst>
          </p:cNvPr>
          <p:cNvSpPr txBox="1"/>
          <p:nvPr/>
        </p:nvSpPr>
        <p:spPr>
          <a:xfrm>
            <a:off x="1115732" y="2598003"/>
            <a:ext cx="1418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Flexibility and power</a:t>
            </a:r>
          </a:p>
        </p:txBody>
      </p:sp>
      <p:pic>
        <p:nvPicPr>
          <p:cNvPr id="26628" name="Picture 4" descr="Image result for google sheet icon">
            <a:extLst>
              <a:ext uri="{FF2B5EF4-FFF2-40B4-BE49-F238E27FC236}">
                <a16:creationId xmlns:a16="http://schemas.microsoft.com/office/drawing/2014/main" id="{5E27A296-507A-EC4B-9DAC-E768BFAF3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945504"/>
            <a:ext cx="1129631" cy="11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excel icon">
            <a:extLst>
              <a:ext uri="{FF2B5EF4-FFF2-40B4-BE49-F238E27FC236}">
                <a16:creationId xmlns:a16="http://schemas.microsoft.com/office/drawing/2014/main" id="{4334049A-50EF-F94C-A736-DEE86D2A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731" y="3770927"/>
            <a:ext cx="903000" cy="8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Image result for tableau icon">
            <a:extLst>
              <a:ext uri="{FF2B5EF4-FFF2-40B4-BE49-F238E27FC236}">
                <a16:creationId xmlns:a16="http://schemas.microsoft.com/office/drawing/2014/main" id="{4D265BAF-5EAC-4949-AF71-5056A7800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6" b="29062"/>
          <a:stretch/>
        </p:blipFill>
        <p:spPr bwMode="auto">
          <a:xfrm>
            <a:off x="4064000" y="2325181"/>
            <a:ext cx="4064000" cy="11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mage result for r icon">
            <a:extLst>
              <a:ext uri="{FF2B5EF4-FFF2-40B4-BE49-F238E27FC236}">
                <a16:creationId xmlns:a16="http://schemas.microsoft.com/office/drawing/2014/main" id="{71991830-D412-8B48-B58C-7973A4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87" y="1203158"/>
            <a:ext cx="1328547" cy="10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Related image">
            <a:extLst>
              <a:ext uri="{FF2B5EF4-FFF2-40B4-BE49-F238E27FC236}">
                <a16:creationId xmlns:a16="http://schemas.microsoft.com/office/drawing/2014/main" id="{EFE54CBF-9579-AB45-915A-846D60C7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42" y="3243944"/>
            <a:ext cx="995947" cy="9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799" y="1709738"/>
            <a:ext cx="7848601" cy="2852737"/>
          </a:xfrm>
        </p:spPr>
        <p:txBody>
          <a:bodyPr>
            <a:normAutofit/>
          </a:bodyPr>
          <a:lstStyle/>
          <a:p>
            <a:r>
              <a:rPr lang="en-US" dirty="0"/>
              <a:t>Take a sad plot </a:t>
            </a:r>
            <a:br>
              <a:rPr lang="en-US" dirty="0"/>
            </a:br>
            <a:r>
              <a:rPr lang="en-US" dirty="0"/>
              <a:t>and make it better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8305800" y="0"/>
            <a:ext cx="38862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4589463"/>
            <a:ext cx="7848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6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E3DF6-154A-8043-ADD7-66F28DE45AF1}"/>
              </a:ext>
            </a:extLst>
          </p:cNvPr>
          <p:cNvSpPr txBox="1"/>
          <p:nvPr/>
        </p:nvSpPr>
        <p:spPr>
          <a:xfrm>
            <a:off x="3390900" y="1936068"/>
            <a:ext cx="8686800" cy="83099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talks.andrewheiss.com</a:t>
            </a:r>
            <a:r>
              <a:rPr lang="en-US" sz="48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/wcnpd18</a:t>
            </a:r>
          </a:p>
        </p:txBody>
      </p:sp>
    </p:spTree>
    <p:extLst>
      <p:ext uri="{BB962C8B-B14F-4D97-AF65-F5344CB8AC3E}">
        <p14:creationId xmlns:p14="http://schemas.microsoft.com/office/powerpoint/2010/main" val="386224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BE3DE-346D-F14E-AB1F-EF13ECBBBEEA}"/>
              </a:ext>
            </a:extLst>
          </p:cNvPr>
          <p:cNvSpPr/>
          <p:nvPr/>
        </p:nvSpPr>
        <p:spPr>
          <a:xfrm>
            <a:off x="304800" y="890450"/>
            <a:ext cx="8277726" cy="193899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Theories are only stories until you have some data.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234F20-A27C-F14A-8175-E8BF4B2815CE}"/>
              </a:ext>
            </a:extLst>
          </p:cNvPr>
          <p:cNvSpPr/>
          <p:nvPr/>
        </p:nvSpPr>
        <p:spPr>
          <a:xfrm>
            <a:off x="304800" y="3429000"/>
            <a:ext cx="8001000" cy="1938992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Data alone cannot tell stories or prove theories.</a:t>
            </a:r>
          </a:p>
        </p:txBody>
      </p:sp>
    </p:spTree>
    <p:extLst>
      <p:ext uri="{BB962C8B-B14F-4D97-AF65-F5344CB8AC3E}">
        <p14:creationId xmlns:p14="http://schemas.microsoft.com/office/powerpoint/2010/main" val="26492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804EC48-EAA9-9140-8238-5B3DE513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1" y="907580"/>
            <a:ext cx="8990750" cy="504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1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D272F-C579-5B45-9D08-AEC3F5BF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37787"/>
            <a:ext cx="8126896" cy="60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7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85F9AAF-F493-9D48-9731-F12B3A182641}"/>
              </a:ext>
            </a:extLst>
          </p:cNvPr>
          <p:cNvSpPr/>
          <p:nvPr/>
        </p:nvSpPr>
        <p:spPr>
          <a:xfrm>
            <a:off x="9268691" y="0"/>
            <a:ext cx="2923309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11728" y="781160"/>
            <a:ext cx="8485908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Never trust summary statistics alone</a:t>
            </a:r>
          </a:p>
        </p:txBody>
      </p:sp>
      <p:pic>
        <p:nvPicPr>
          <p:cNvPr id="1026" name="Picture 2" descr="https://d2f99xq7vri1nk.cloudfront.net/DinoSequentialSmaller.gif">
            <a:extLst>
              <a:ext uri="{FF2B5EF4-FFF2-40B4-BE49-F238E27FC236}">
                <a16:creationId xmlns:a16="http://schemas.microsoft.com/office/drawing/2014/main" id="{506A7E6D-3B12-DF4E-AED1-B3B9CD8C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8" y="1985818"/>
            <a:ext cx="8679872" cy="348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1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0DA5CD-FEFA-8449-A73E-38371220C03E}"/>
              </a:ext>
            </a:extLst>
          </p:cNvPr>
          <p:cNvSpPr/>
          <p:nvPr/>
        </p:nvSpPr>
        <p:spPr>
          <a:xfrm>
            <a:off x="304800" y="428162"/>
            <a:ext cx="6650182" cy="769441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Humans are visual creatures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5C12A2-FD6D-1946-BEC3-AB69883A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95" y="3643545"/>
            <a:ext cx="3364883" cy="2191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EFD61-FBD0-A346-BC12-676497A27D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5" t="1" r="1" b="41650"/>
          <a:stretch/>
        </p:blipFill>
        <p:spPr>
          <a:xfrm>
            <a:off x="6530523" y="1413504"/>
            <a:ext cx="2094931" cy="2122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91342B-6600-F043-B7AE-93C6438FD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5" y="3674975"/>
            <a:ext cx="2836847" cy="21290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3B15F-BF23-8840-86FB-EB1E6A39E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24111"/>
          <a:stretch/>
        </p:blipFill>
        <p:spPr>
          <a:xfrm>
            <a:off x="3541757" y="3624743"/>
            <a:ext cx="2852382" cy="22107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CB033F-B38B-824C-8DA4-E05FE64E7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54" y="1396303"/>
            <a:ext cx="5914891" cy="21394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C188468-FB85-5346-85C5-93472A1BCBE5}"/>
              </a:ext>
            </a:extLst>
          </p:cNvPr>
          <p:cNvSpPr/>
          <p:nvPr/>
        </p:nvSpPr>
        <p:spPr>
          <a:xfrm>
            <a:off x="0" y="6195060"/>
            <a:ext cx="12192000" cy="6629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4E1410-8678-E242-A6C9-B4AF79EB1527}"/>
              </a:ext>
            </a:extLst>
          </p:cNvPr>
          <p:cNvSpPr/>
          <p:nvPr/>
        </p:nvSpPr>
        <p:spPr>
          <a:xfrm>
            <a:off x="10252364" y="5399378"/>
            <a:ext cx="142701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@</a:t>
            </a:r>
            <a:r>
              <a:rPr lang="en-US" sz="2000" dirty="0" err="1">
                <a:solidFill>
                  <a:schemeClr val="accent4"/>
                </a:solidFill>
                <a:latin typeface="Roboto Condensed" charset="0"/>
                <a:ea typeface="Roboto Condensed" charset="0"/>
                <a:cs typeface="Roboto Condensed" charset="0"/>
              </a:rPr>
              <a:t>FacesPics</a:t>
            </a:r>
            <a:endParaRPr lang="en-US" sz="2000" dirty="0">
              <a:solidFill>
                <a:schemeClr val="accent4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45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Nord">
      <a:dk1>
        <a:srgbClr val="000000"/>
      </a:dk1>
      <a:lt1>
        <a:srgbClr val="FFFFFF"/>
      </a:lt1>
      <a:dk2>
        <a:srgbClr val="5581AF"/>
      </a:dk2>
      <a:lt2>
        <a:srgbClr val="E7E6E6"/>
      </a:lt2>
      <a:accent1>
        <a:srgbClr val="CC5A68"/>
      </a:accent1>
      <a:accent2>
        <a:srgbClr val="DB836A"/>
      </a:accent2>
      <a:accent3>
        <a:srgbClr val="F0CA81"/>
      </a:accent3>
      <a:accent4>
        <a:srgbClr val="9BBF86"/>
      </a:accent4>
      <a:accent5>
        <a:srgbClr val="BB8BAF"/>
      </a:accent5>
      <a:accent6>
        <a:srgbClr val="78C1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{F7B71D52-C4D1-374D-A56C-F2862E8AFB10}tf16401378</Template>
  <TotalTime>27368</TotalTime>
  <Words>506</Words>
  <Application>Microsoft Macintosh PowerPoint</Application>
  <PresentationFormat>Widescreen</PresentationFormat>
  <Paragraphs>126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Roboto Condensed</vt:lpstr>
      <vt:lpstr>Roboto Condensed Light</vt:lpstr>
      <vt:lpstr>Source Sans Pro</vt:lpstr>
      <vt:lpstr>Times New Roman</vt:lpstr>
      <vt:lpstr>Office Theme</vt:lpstr>
      <vt:lpstr>A lightning quick introduction to data visualization</vt:lpstr>
      <vt:lpstr>Plan for today</vt:lpstr>
      <vt:lpstr>PowerPoint Presentation</vt:lpstr>
      <vt:lpstr>Why visualize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Aesthetics and design</vt:lpstr>
      <vt:lpstr>PowerPoint Presentation</vt:lpstr>
      <vt:lpstr>PowerPoint Presentation</vt:lpstr>
      <vt:lpstr>PowerPoint Presentation</vt:lpstr>
      <vt:lpstr>How do I do all this?</vt:lpstr>
      <vt:lpstr>PowerPoint Presentation</vt:lpstr>
      <vt:lpstr>Take a sad plot  and make it better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Truth, Beauty, and Stories</dc:title>
  <dc:creator>Andrew Heiss</dc:creator>
  <cp:lastModifiedBy>Andrew Heiss</cp:lastModifiedBy>
  <cp:revision>852</cp:revision>
  <cp:lastPrinted>2018-04-27T21:33:28Z</cp:lastPrinted>
  <dcterms:created xsi:type="dcterms:W3CDTF">2017-10-25T16:17:14Z</dcterms:created>
  <dcterms:modified xsi:type="dcterms:W3CDTF">2018-04-30T16:24:01Z</dcterms:modified>
</cp:coreProperties>
</file>